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26" autoAdjust="0"/>
  </p:normalViewPr>
  <p:slideViewPr>
    <p:cSldViewPr>
      <p:cViewPr varScale="1">
        <p:scale>
          <a:sx n="42" d="100"/>
          <a:sy n="42" d="100"/>
        </p:scale>
        <p:origin x="132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D2C8D-573F-48A1-A9FC-AF6A0E96CEAF}" type="datetimeFigureOut">
              <a:rPr lang="en-US" smtClean="0"/>
              <a:t>12/1/2015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24ACED-2919-4DD8-947D-26C6DB761808}" type="slidenum">
              <a:rPr lang="en-US" smtClean="0"/>
              <a:t>‹#›</a:t>
            </a:fld>
            <a:endParaRPr lang="en-US"/>
          </a:p>
        </p:txBody>
      </p:sp>
    </p:spTree>
    <p:extLst>
      <p:ext uri="{BB962C8B-B14F-4D97-AF65-F5344CB8AC3E}">
        <p14:creationId xmlns:p14="http://schemas.microsoft.com/office/powerpoint/2010/main" val="3398119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24ACED-2919-4DD8-947D-26C6DB761808}" type="slidenum">
              <a:rPr lang="en-US" smtClean="0"/>
              <a:t>4</a:t>
            </a:fld>
            <a:endParaRPr lang="en-US"/>
          </a:p>
        </p:txBody>
      </p:sp>
    </p:spTree>
    <p:extLst>
      <p:ext uri="{BB962C8B-B14F-4D97-AF65-F5344CB8AC3E}">
        <p14:creationId xmlns:p14="http://schemas.microsoft.com/office/powerpoint/2010/main" val="3635336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il</a:t>
            </a:r>
            <a:endParaRPr lang="en-US" dirty="0"/>
          </a:p>
        </p:txBody>
      </p:sp>
      <p:sp>
        <p:nvSpPr>
          <p:cNvPr id="4" name="Slide Number Placeholder 3"/>
          <p:cNvSpPr>
            <a:spLocks noGrp="1"/>
          </p:cNvSpPr>
          <p:nvPr>
            <p:ph type="sldNum" sz="quarter" idx="10"/>
          </p:nvPr>
        </p:nvSpPr>
        <p:spPr/>
        <p:txBody>
          <a:bodyPr/>
          <a:lstStyle/>
          <a:p>
            <a:fld id="{9824ACED-2919-4DD8-947D-26C6DB761808}" type="slidenum">
              <a:rPr lang="en-US" smtClean="0"/>
              <a:t>12</a:t>
            </a:fld>
            <a:endParaRPr lang="en-US"/>
          </a:p>
        </p:txBody>
      </p:sp>
    </p:spTree>
    <p:extLst>
      <p:ext uri="{BB962C8B-B14F-4D97-AF65-F5344CB8AC3E}">
        <p14:creationId xmlns:p14="http://schemas.microsoft.com/office/powerpoint/2010/main" val="1008375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A64055-7524-4F35-932A-F235810AC221}"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189649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64055-7524-4F35-932A-F235810AC221}"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323782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64055-7524-4F35-932A-F235810AC221}"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84529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A64055-7524-4F35-932A-F235810AC221}"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247170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64055-7524-4F35-932A-F235810AC221}"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314793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A64055-7524-4F35-932A-F235810AC221}"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1607819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A64055-7524-4F35-932A-F235810AC221}"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3496665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A64055-7524-4F35-932A-F235810AC221}"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139510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64055-7524-4F35-932A-F235810AC221}"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310855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64055-7524-4F35-932A-F235810AC221}"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301657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64055-7524-4F35-932A-F235810AC221}"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7C8B8-68F2-47AF-8FDC-BAEE491652CE}" type="slidenum">
              <a:rPr lang="en-US" smtClean="0"/>
              <a:t>‹#›</a:t>
            </a:fld>
            <a:endParaRPr lang="en-US"/>
          </a:p>
        </p:txBody>
      </p:sp>
    </p:spTree>
    <p:extLst>
      <p:ext uri="{BB962C8B-B14F-4D97-AF65-F5344CB8AC3E}">
        <p14:creationId xmlns:p14="http://schemas.microsoft.com/office/powerpoint/2010/main" val="64665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64055-7524-4F35-932A-F235810AC221}" type="datetimeFigureOut">
              <a:rPr lang="en-US" smtClean="0"/>
              <a:t>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7C8B8-68F2-47AF-8FDC-BAEE491652CE}" type="slidenum">
              <a:rPr lang="en-US" smtClean="0"/>
              <a:t>‹#›</a:t>
            </a:fld>
            <a:endParaRPr lang="en-US"/>
          </a:p>
        </p:txBody>
      </p:sp>
    </p:spTree>
    <p:extLst>
      <p:ext uri="{BB962C8B-B14F-4D97-AF65-F5344CB8AC3E}">
        <p14:creationId xmlns:p14="http://schemas.microsoft.com/office/powerpoint/2010/main" val="2657636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4a"/><Relationship Id="rId1" Type="http://schemas.microsoft.com/office/2007/relationships/media" Target="../media/media4.m4a"/><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403225"/>
          </a:xfrm>
        </p:spPr>
        <p:txBody>
          <a:bodyPr>
            <a:normAutofit fontScale="90000"/>
          </a:bodyPr>
          <a:lstStyle/>
          <a:p>
            <a:r>
              <a:rPr lang="en-US" sz="6000" u="sng" dirty="0" smtClean="0">
                <a:latin typeface="Amazone BT" panose="03020702040507090A04" pitchFamily="66" charset="0"/>
              </a:rPr>
              <a:t>The Midwife’s Apprentice</a:t>
            </a:r>
            <a:r>
              <a:rPr lang="en-US" u="sng" dirty="0">
                <a:latin typeface="Amazone BT" panose="03020702040507090A04" pitchFamily="66" charset="0"/>
              </a:rPr>
              <a:t/>
            </a:r>
            <a:br>
              <a:rPr lang="en-US" u="sng" dirty="0">
                <a:latin typeface="Amazone BT" panose="03020702040507090A04" pitchFamily="66" charset="0"/>
              </a:rPr>
            </a:br>
            <a:r>
              <a:rPr lang="en-US" u="sng" dirty="0" smtClean="0">
                <a:latin typeface="Amazone BT" panose="03020702040507090A04" pitchFamily="66" charset="0"/>
              </a:rPr>
              <a:t>Newbery</a:t>
            </a:r>
            <a:br>
              <a:rPr lang="en-US" u="sng" dirty="0" smtClean="0">
                <a:latin typeface="Amazone BT" panose="03020702040507090A04" pitchFamily="66" charset="0"/>
              </a:rPr>
            </a:br>
            <a:r>
              <a:rPr lang="en-US" u="sng" dirty="0" smtClean="0">
                <a:latin typeface="Amazone BT" panose="03020702040507090A04" pitchFamily="66" charset="0"/>
              </a:rPr>
              <a:t>book report</a:t>
            </a:r>
            <a:br>
              <a:rPr lang="en-US" u="sng" dirty="0" smtClean="0">
                <a:latin typeface="Amazone BT" panose="03020702040507090A04" pitchFamily="66" charset="0"/>
              </a:rPr>
            </a:br>
            <a:r>
              <a:rPr lang="en-US" dirty="0">
                <a:latin typeface="Amazone BT" panose="03020702040507090A04" pitchFamily="66" charset="0"/>
              </a:rPr>
              <a:t/>
            </a:r>
            <a:br>
              <a:rPr lang="en-US" dirty="0">
                <a:latin typeface="Amazone BT" panose="03020702040507090A04" pitchFamily="66" charset="0"/>
              </a:rPr>
            </a:br>
            <a:r>
              <a:rPr lang="en-US" dirty="0" smtClean="0">
                <a:latin typeface="Amazone BT" panose="03020702040507090A04" pitchFamily="66" charset="0"/>
              </a:rPr>
              <a:t/>
            </a:r>
            <a:br>
              <a:rPr lang="en-US" dirty="0" smtClean="0">
                <a:latin typeface="Amazone BT" panose="03020702040507090A04" pitchFamily="66" charset="0"/>
              </a:rPr>
            </a:br>
            <a:endParaRPr lang="en-US" dirty="0">
              <a:latin typeface="Amazone BT" panose="03020702040507090A04" pitchFamily="66" charset="0"/>
            </a:endParaRPr>
          </a:p>
        </p:txBody>
      </p:sp>
      <p:sp>
        <p:nvSpPr>
          <p:cNvPr id="3" name="Subtitle 2"/>
          <p:cNvSpPr>
            <a:spLocks noGrp="1"/>
          </p:cNvSpPr>
          <p:nvPr>
            <p:ph type="subTitle" idx="1"/>
          </p:nvPr>
        </p:nvSpPr>
        <p:spPr/>
        <p:txBody>
          <a:bodyPr>
            <a:normAutofit/>
          </a:bodyPr>
          <a:lstStyle/>
          <a:p>
            <a:r>
              <a:rPr lang="en-US" sz="2000" dirty="0" smtClean="0"/>
              <a:t>Author : Karen Cushman</a:t>
            </a:r>
          </a:p>
          <a:p>
            <a:r>
              <a:rPr lang="en-US" sz="2000" dirty="0" smtClean="0"/>
              <a:t>Book report by :Sylvia Hurley</a:t>
            </a:r>
          </a:p>
          <a:p>
            <a:r>
              <a:rPr lang="en-US" sz="2000" dirty="0" smtClean="0"/>
              <a:t>Won the Newbery award in :1996</a:t>
            </a:r>
          </a:p>
          <a:p>
            <a:r>
              <a:rPr lang="en-US" sz="2000" dirty="0" smtClean="0"/>
              <a:t> </a:t>
            </a:r>
            <a:endParaRPr lang="en-US" sz="20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981200"/>
            <a:ext cx="2616708" cy="445176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58114" y="2000486"/>
            <a:ext cx="2028571" cy="1885714"/>
          </a:xfrm>
          <a:prstGeom prst="rect">
            <a:avLst/>
          </a:prstGeom>
        </p:spPr>
      </p:pic>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1467969403"/>
      </p:ext>
    </p:extLst>
  </p:cSld>
  <p:clrMapOvr>
    <a:masterClrMapping/>
  </p:clrMapOvr>
  <mc:AlternateContent xmlns:mc="http://schemas.openxmlformats.org/markup-compatibility/2006" xmlns:p14="http://schemas.microsoft.com/office/powerpoint/2010/main">
    <mc:Choice Requires="p14">
      <p:transition spd="slow" p14:dur="1400" advTm="3757">
        <p14:ripple/>
      </p:transition>
    </mc:Choice>
    <mc:Fallback xmlns="">
      <p:transition spd="slow" advTm="3757">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How Unity and Disunity took place in this book </a:t>
            </a:r>
            <a:endParaRPr lang="en-US" u="sng" dirty="0"/>
          </a:p>
        </p:txBody>
      </p:sp>
      <p:sp>
        <p:nvSpPr>
          <p:cNvPr id="3" name="Content Placeholder 2"/>
          <p:cNvSpPr>
            <a:spLocks noGrp="1"/>
          </p:cNvSpPr>
          <p:nvPr>
            <p:ph idx="1"/>
          </p:nvPr>
        </p:nvSpPr>
        <p:spPr/>
        <p:txBody>
          <a:bodyPr/>
          <a:lstStyle/>
          <a:p>
            <a:pPr marL="0" indent="0">
              <a:buNone/>
            </a:pPr>
            <a:r>
              <a:rPr lang="en-US" dirty="0"/>
              <a:t>	</a:t>
            </a:r>
            <a:r>
              <a:rPr lang="en-US" dirty="0" smtClean="0"/>
              <a:t>Unity and disunity were a big part of my book. Disunity happened when </a:t>
            </a:r>
            <a:r>
              <a:rPr lang="en-US" dirty="0" err="1" smtClean="0"/>
              <a:t>Alyce</a:t>
            </a:r>
            <a:r>
              <a:rPr lang="en-US" dirty="0" smtClean="0"/>
              <a:t> was rejected and ignored by the villagers. Unity happened after </a:t>
            </a:r>
            <a:r>
              <a:rPr lang="en-US" dirty="0" err="1" smtClean="0"/>
              <a:t>Alyce</a:t>
            </a:r>
            <a:r>
              <a:rPr lang="en-US" dirty="0" smtClean="0"/>
              <a:t> delivered Joan the bailiff’s wife’s baby. She was then accepted and welcomed into the community. So in my book unity and disunity were both incorporated. 	</a:t>
            </a:r>
            <a:endParaRPr lang="en-US" dirty="0"/>
          </a:p>
        </p:txBody>
      </p:sp>
    </p:spTree>
    <p:extLst>
      <p:ext uri="{BB962C8B-B14F-4D97-AF65-F5344CB8AC3E}">
        <p14:creationId xmlns:p14="http://schemas.microsoft.com/office/powerpoint/2010/main" val="4187397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u="sng" dirty="0" smtClean="0"/>
              <a:t>Summery</a:t>
            </a:r>
            <a:br>
              <a:rPr lang="en-US" u="sng" dirty="0" smtClean="0"/>
            </a:br>
            <a:r>
              <a:rPr lang="en-US" u="sng" dirty="0" smtClean="0"/>
              <a:t>In the beginning…</a:t>
            </a:r>
            <a:endParaRPr lang="en-US" u="sng" dirty="0"/>
          </a:p>
        </p:txBody>
      </p:sp>
      <p:sp>
        <p:nvSpPr>
          <p:cNvPr id="3" name="Content Placeholder 2"/>
          <p:cNvSpPr>
            <a:spLocks noGrp="1"/>
          </p:cNvSpPr>
          <p:nvPr>
            <p:ph idx="1"/>
          </p:nvPr>
        </p:nvSpPr>
        <p:spPr/>
        <p:txBody>
          <a:bodyPr/>
          <a:lstStyle/>
          <a:p>
            <a:pPr marL="0" indent="0">
              <a:buNone/>
            </a:pPr>
            <a:r>
              <a:rPr lang="en-US" dirty="0" smtClean="0"/>
              <a:t>	the book was actually dull and boring. That just made me want to read more to see if it would get better. The book started off describing </a:t>
            </a:r>
            <a:r>
              <a:rPr lang="en-US" dirty="0" err="1" smtClean="0"/>
              <a:t>Alyce</a:t>
            </a:r>
            <a:r>
              <a:rPr lang="en-US" dirty="0" smtClean="0"/>
              <a:t>. How she looked about 12 or 13. How she had no name in her life but Brat.  </a:t>
            </a:r>
            <a:endParaRPr lang="en-US" dirty="0"/>
          </a:p>
        </p:txBody>
      </p:sp>
    </p:spTree>
    <p:extLst>
      <p:ext uri="{BB962C8B-B14F-4D97-AF65-F5344CB8AC3E}">
        <p14:creationId xmlns:p14="http://schemas.microsoft.com/office/powerpoint/2010/main" val="2968872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Summary</a:t>
            </a:r>
            <a:br>
              <a:rPr lang="en-US" u="sng" dirty="0" smtClean="0"/>
            </a:br>
            <a:r>
              <a:rPr lang="en-US" u="sng" dirty="0" smtClean="0"/>
              <a:t>As the story began to unfold…</a:t>
            </a:r>
            <a:endParaRPr lang="en-US" u="sng" dirty="0"/>
          </a:p>
        </p:txBody>
      </p:sp>
      <p:sp>
        <p:nvSpPr>
          <p:cNvPr id="3" name="Content Placeholder 2"/>
          <p:cNvSpPr>
            <a:spLocks noGrp="1"/>
          </p:cNvSpPr>
          <p:nvPr>
            <p:ph idx="1"/>
          </p:nvPr>
        </p:nvSpPr>
        <p:spPr/>
        <p:txBody>
          <a:bodyPr>
            <a:normAutofit/>
          </a:bodyPr>
          <a:lstStyle/>
          <a:p>
            <a:pPr marL="0" indent="0">
              <a:buNone/>
            </a:pPr>
            <a:r>
              <a:rPr lang="en-US" dirty="0" smtClean="0"/>
              <a:t>	you learned what </a:t>
            </a:r>
            <a:r>
              <a:rPr lang="en-US" dirty="0" err="1" smtClean="0"/>
              <a:t>Alyce’s</a:t>
            </a:r>
            <a:r>
              <a:rPr lang="en-US" dirty="0" smtClean="0"/>
              <a:t> life is like. “She watched in the windows as Jane the midwife did her work.”[page 53] You saw that </a:t>
            </a:r>
            <a:r>
              <a:rPr lang="en-US" dirty="0" err="1" smtClean="0"/>
              <a:t>Alyce</a:t>
            </a:r>
            <a:r>
              <a:rPr lang="en-US" dirty="0" smtClean="0"/>
              <a:t> did not have much courage. ”</a:t>
            </a:r>
            <a:r>
              <a:rPr lang="en-US" dirty="0" err="1" smtClean="0"/>
              <a:t>Alyce</a:t>
            </a:r>
            <a:r>
              <a:rPr lang="en-US" dirty="0" smtClean="0"/>
              <a:t> took the taunting's in silence.”[page 44] That quote shows </a:t>
            </a:r>
            <a:r>
              <a:rPr lang="en-US" dirty="0" err="1" smtClean="0"/>
              <a:t>Alyce</a:t>
            </a:r>
            <a:r>
              <a:rPr lang="en-US" dirty="0" smtClean="0"/>
              <a:t> doesn’t have much courage because she let herself be taunted.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226572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Summary</a:t>
            </a:r>
            <a:br>
              <a:rPr lang="en-US" u="sng" dirty="0" smtClean="0"/>
            </a:br>
            <a:r>
              <a:rPr lang="en-US" u="sng" dirty="0" smtClean="0"/>
              <a:t>In the end…</a:t>
            </a:r>
            <a:endParaRPr lang="en-US" u="sng" dirty="0"/>
          </a:p>
        </p:txBody>
      </p:sp>
      <p:sp>
        <p:nvSpPr>
          <p:cNvPr id="3" name="Content Placeholder 2"/>
          <p:cNvSpPr>
            <a:spLocks noGrp="1"/>
          </p:cNvSpPr>
          <p:nvPr>
            <p:ph idx="1"/>
          </p:nvPr>
        </p:nvSpPr>
        <p:spPr/>
        <p:txBody>
          <a:bodyPr/>
          <a:lstStyle/>
          <a:p>
            <a:pPr marL="0" indent="0">
              <a:buNone/>
            </a:pPr>
            <a:r>
              <a:rPr lang="en-US" dirty="0" smtClean="0"/>
              <a:t>	</a:t>
            </a:r>
            <a:r>
              <a:rPr lang="en-US" dirty="0" err="1" smtClean="0"/>
              <a:t>Alyce</a:t>
            </a:r>
            <a:r>
              <a:rPr lang="en-US" dirty="0" smtClean="0"/>
              <a:t> found her courage. She stood up for her self and Purr. “You touch that cat again and I will unstop this bottle of rats blood and vipers flesh and summon the Devil  who will turn you </a:t>
            </a:r>
            <a:r>
              <a:rPr lang="en-US" smtClean="0"/>
              <a:t>into women </a:t>
            </a:r>
            <a:r>
              <a:rPr lang="en-US" dirty="0" smtClean="0"/>
              <a:t>You will giggle like women and dress like women and give birth like  women!” [page 87] Even though the vile was only filled with blackberry cordial  that quote proves </a:t>
            </a:r>
            <a:r>
              <a:rPr lang="en-US" dirty="0" err="1" smtClean="0"/>
              <a:t>Alyce</a:t>
            </a:r>
            <a:r>
              <a:rPr lang="en-US" dirty="0" smtClean="0"/>
              <a:t> grew.</a:t>
            </a:r>
            <a:endParaRPr lang="en-US" dirty="0"/>
          </a:p>
        </p:txBody>
      </p:sp>
    </p:spTree>
    <p:extLst>
      <p:ext uri="{BB962C8B-B14F-4D97-AF65-F5344CB8AC3E}">
        <p14:creationId xmlns:p14="http://schemas.microsoft.com/office/powerpoint/2010/main" val="118041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Conclusion</a:t>
            </a:r>
            <a:endParaRPr lang="en-US" u="sng" dirty="0"/>
          </a:p>
        </p:txBody>
      </p:sp>
      <p:sp>
        <p:nvSpPr>
          <p:cNvPr id="3" name="Content Placeholder 2"/>
          <p:cNvSpPr>
            <a:spLocks noGrp="1"/>
          </p:cNvSpPr>
          <p:nvPr>
            <p:ph idx="1"/>
          </p:nvPr>
        </p:nvSpPr>
        <p:spPr>
          <a:xfrm>
            <a:off x="457200" y="1752600"/>
            <a:ext cx="8229600" cy="4525963"/>
          </a:xfrm>
        </p:spPr>
        <p:txBody>
          <a:bodyPr>
            <a:normAutofit fontScale="92500" lnSpcReduction="20000"/>
          </a:bodyPr>
          <a:lstStyle/>
          <a:p>
            <a:pPr marL="0" indent="0">
              <a:buNone/>
            </a:pPr>
            <a:r>
              <a:rPr lang="en-US" dirty="0" smtClean="0"/>
              <a:t>	In conclusion I liked The Midwife’s Apprentice. I would recommend the book as long as you have a very high tolerance for weird and awkward and you are a </a:t>
            </a:r>
            <a:r>
              <a:rPr lang="en-US" u="sng" dirty="0" smtClean="0">
                <a:solidFill>
                  <a:srgbClr val="FF0066"/>
                </a:solidFill>
              </a:rPr>
              <a:t>GIRL</a:t>
            </a:r>
            <a:r>
              <a:rPr lang="en-US" dirty="0" smtClean="0"/>
              <a:t>, because there are some pretty weird and awkward part’s and if you were a guy the weird and awkwardness would be multiplied by 50. The genre is historical fiction. I think the book won because it is an example of the moral, ”Confidence strikes courage.”</a:t>
            </a:r>
          </a:p>
          <a:p>
            <a:pPr marL="0" indent="0">
              <a:buNone/>
            </a:pPr>
            <a:r>
              <a:rPr lang="en-US" dirty="0" smtClean="0"/>
              <a:t>P.S. I came up with that moral by myself because it suites the book perfectly in my opinion.</a:t>
            </a:r>
            <a:endParaRPr lang="en-US" dirty="0"/>
          </a:p>
        </p:txBody>
      </p:sp>
    </p:spTree>
    <p:extLst>
      <p:ext uri="{BB962C8B-B14F-4D97-AF65-F5344CB8AC3E}">
        <p14:creationId xmlns:p14="http://schemas.microsoft.com/office/powerpoint/2010/main" val="193016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lackadder ITC" panose="04020505051007020D02" pitchFamily="82" charset="0"/>
              </a:rPr>
              <a:t>These are the main characters</a:t>
            </a:r>
            <a:endParaRPr lang="en-US" u="sng" dirty="0">
              <a:latin typeface="Blackadder ITC" panose="04020505051007020D02" pitchFamily="82" charset="0"/>
            </a:endParaRPr>
          </a:p>
        </p:txBody>
      </p:sp>
      <p:sp>
        <p:nvSpPr>
          <p:cNvPr id="3" name="Content Placeholder 2"/>
          <p:cNvSpPr>
            <a:spLocks noGrp="1"/>
          </p:cNvSpPr>
          <p:nvPr>
            <p:ph idx="1"/>
          </p:nvPr>
        </p:nvSpPr>
        <p:spPr/>
        <p:txBody>
          <a:bodyPr/>
          <a:lstStyle/>
          <a:p>
            <a:pPr marL="0" indent="0">
              <a:buNone/>
            </a:pPr>
            <a:r>
              <a:rPr lang="en-US" dirty="0" smtClean="0"/>
              <a:t>.Brat/Beetle/</a:t>
            </a:r>
            <a:r>
              <a:rPr lang="en-US" dirty="0" err="1" smtClean="0"/>
              <a:t>Alyce</a:t>
            </a:r>
            <a:endParaRPr lang="en-US" dirty="0" smtClean="0"/>
          </a:p>
          <a:p>
            <a:pPr marL="0" indent="0">
              <a:buNone/>
            </a:pPr>
            <a:r>
              <a:rPr lang="en-US" dirty="0" smtClean="0"/>
              <a:t>.Jane the Midwife</a:t>
            </a:r>
          </a:p>
          <a:p>
            <a:pPr marL="0" indent="0">
              <a:buNone/>
            </a:pPr>
            <a:r>
              <a:rPr lang="en-US" dirty="0" smtClean="0"/>
              <a:t>.Purr</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1329622867"/>
      </p:ext>
    </p:extLst>
  </p:cSld>
  <p:clrMapOvr>
    <a:masterClrMapping/>
  </p:clrMapOvr>
  <mc:AlternateContent xmlns:mc="http://schemas.openxmlformats.org/markup-compatibility/2006" xmlns:p14="http://schemas.microsoft.com/office/powerpoint/2010/main">
    <mc:Choice Requires="p14">
      <p:transition spd="slow" p14:dur="1400" advTm="716">
        <p14:ripple/>
      </p:transition>
    </mc:Choice>
    <mc:Fallback xmlns="">
      <p:transition spd="slow" advTm="716">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Brat/Beetle/</a:t>
            </a:r>
            <a:r>
              <a:rPr lang="en-US" u="sng" dirty="0" err="1" smtClean="0"/>
              <a:t>Alyce</a:t>
            </a:r>
            <a:endParaRPr lang="en-US"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I am going to tell you about </a:t>
            </a:r>
            <a:r>
              <a:rPr lang="en-US" dirty="0" err="1" smtClean="0"/>
              <a:t>Alyce</a:t>
            </a:r>
            <a:r>
              <a:rPr lang="en-US" dirty="0" smtClean="0"/>
              <a:t>. </a:t>
            </a:r>
            <a:r>
              <a:rPr lang="en-US" dirty="0" err="1" smtClean="0"/>
              <a:t>Alyce</a:t>
            </a:r>
            <a:r>
              <a:rPr lang="en-US" dirty="0" smtClean="0"/>
              <a:t> has 2 other names through out the book. For about  the first 2 paragraphs she is called Brat. After that she is called Beetle for about 3 or 4 more chapters. But for most of the book she is called  </a:t>
            </a:r>
            <a:r>
              <a:rPr lang="en-US" dirty="0" err="1" smtClean="0"/>
              <a:t>Alyce</a:t>
            </a:r>
            <a:r>
              <a:rPr lang="en-US" dirty="0" smtClean="0"/>
              <a:t>. </a:t>
            </a:r>
            <a:r>
              <a:rPr lang="en-US" dirty="0" err="1" smtClean="0"/>
              <a:t>Alyce</a:t>
            </a:r>
            <a:r>
              <a:rPr lang="en-US" dirty="0" smtClean="0"/>
              <a:t> is an unsure, slightly insecure girl about the age of 13. For example on page 21 after she is dragged into the miller’s cottage to help his wife give birth she says, “I cannot  I am to sore afraid.” I think </a:t>
            </a:r>
            <a:r>
              <a:rPr lang="en-US" dirty="0" err="1" smtClean="0"/>
              <a:t>Alyce</a:t>
            </a:r>
            <a:r>
              <a:rPr lang="en-US" dirty="0" smtClean="0"/>
              <a:t> is a great role model because at the end she becomes confident and secure.  </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529788715"/>
      </p:ext>
    </p:extLst>
  </p:cSld>
  <p:clrMapOvr>
    <a:masterClrMapping/>
  </p:clrMapOvr>
  <mc:AlternateContent xmlns:mc="http://schemas.openxmlformats.org/markup-compatibility/2006" xmlns:p14="http://schemas.microsoft.com/office/powerpoint/2010/main">
    <mc:Choice Requires="p14">
      <p:transition spd="slow" p14:dur="1400" advTm="82">
        <p14:ripple/>
      </p:transition>
    </mc:Choice>
    <mc:Fallback xmlns="">
      <p:transition spd="slow" advTm="8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Jane the Midwife</a:t>
            </a:r>
            <a:endParaRPr lang="en-US" u="sng" dirty="0"/>
          </a:p>
        </p:txBody>
      </p:sp>
      <p:sp>
        <p:nvSpPr>
          <p:cNvPr id="3" name="Content Placeholder 2"/>
          <p:cNvSpPr>
            <a:spLocks noGrp="1"/>
          </p:cNvSpPr>
          <p:nvPr>
            <p:ph idx="1"/>
          </p:nvPr>
        </p:nvSpPr>
        <p:spPr/>
        <p:txBody>
          <a:bodyPr/>
          <a:lstStyle/>
          <a:p>
            <a:pPr marL="0" indent="0">
              <a:buNone/>
            </a:pPr>
            <a:r>
              <a:rPr lang="en-US" dirty="0" smtClean="0"/>
              <a:t>	Jane is a sour, strict woman. She gives </a:t>
            </a:r>
            <a:r>
              <a:rPr lang="en-US" dirty="0" err="1" smtClean="0"/>
              <a:t>Alyce</a:t>
            </a:r>
            <a:r>
              <a:rPr lang="en-US" dirty="0" smtClean="0"/>
              <a:t> 3 small meals a day. She defiantly isn’t the nicest person in the world. An example would be on page 19 while helping the weaver’s wife Kate deliver her baby she used comments like, “Push you cow.” and,” If an animal can do it you can to.” I think Jane could definitely be nicer because if she were nicer she would have friends.    </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3625721416"/>
      </p:ext>
    </p:extLst>
  </p:cSld>
  <p:clrMapOvr>
    <a:masterClrMapping/>
  </p:clrMapOvr>
  <mc:AlternateContent xmlns:mc="http://schemas.openxmlformats.org/markup-compatibility/2006" xmlns:p14="http://schemas.microsoft.com/office/powerpoint/2010/main">
    <mc:Choice Requires="p14">
      <p:transition spd="slow" p14:dur="1400" advTm="59">
        <p14:ripple/>
      </p:transition>
    </mc:Choice>
    <mc:Fallback xmlns="">
      <p:transition spd="slow" advTm="5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u="sng" dirty="0" smtClean="0"/>
              <a:t>Purr</a:t>
            </a:r>
            <a:endParaRPr lang="en-US" u="sng"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smtClean="0"/>
              <a:t>Now to talk about the final main character Purr. Purr is a cat. He is a good listener for </a:t>
            </a:r>
            <a:r>
              <a:rPr lang="en-US" dirty="0" err="1" smtClean="0"/>
              <a:t>Alyce</a:t>
            </a:r>
            <a:r>
              <a:rPr lang="en-US" dirty="0" smtClean="0"/>
              <a:t>. I think that  listening is a good character trait. I like the Cat because he has that trait. For example on page 10 it said “</a:t>
            </a:r>
            <a:r>
              <a:rPr lang="en-US" dirty="0" err="1" smtClean="0"/>
              <a:t>Alyce</a:t>
            </a:r>
            <a:r>
              <a:rPr lang="en-US" dirty="0" smtClean="0"/>
              <a:t> told him what she could remember of her life before the found each other, and they fell asleep in the sun.”</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3" y="1"/>
            <a:ext cx="3757613" cy="1600200"/>
          </a:xfrm>
          <a:prstGeom prst="rect">
            <a:avLst/>
          </a:prstGeom>
        </p:spPr>
      </p:pic>
    </p:spTree>
    <p:extLst>
      <p:ext uri="{BB962C8B-B14F-4D97-AF65-F5344CB8AC3E}">
        <p14:creationId xmlns:p14="http://schemas.microsoft.com/office/powerpoint/2010/main" val="1234037185"/>
      </p:ext>
    </p:extLst>
  </p:cSld>
  <p:clrMapOvr>
    <a:masterClrMapping/>
  </p:clrMapOvr>
  <mc:AlternateContent xmlns:mc="http://schemas.openxmlformats.org/markup-compatibility/2006" xmlns:p14="http://schemas.microsoft.com/office/powerpoint/2010/main">
    <mc:Choice Requires="p14">
      <p:transition spd="slow" p14:dur="1400" advTm="67">
        <p14:ripple/>
      </p:transition>
    </mc:Choice>
    <mc:Fallback xmlns="">
      <p:transition spd="slow" advTm="67">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 settings</a:t>
            </a:r>
            <a:endParaRPr lang="en-US" u="sng" dirty="0"/>
          </a:p>
        </p:txBody>
      </p:sp>
      <p:sp>
        <p:nvSpPr>
          <p:cNvPr id="3" name="Content Placeholder 2"/>
          <p:cNvSpPr>
            <a:spLocks noGrp="1"/>
          </p:cNvSpPr>
          <p:nvPr>
            <p:ph idx="1"/>
          </p:nvPr>
        </p:nvSpPr>
        <p:spPr/>
        <p:txBody>
          <a:bodyPr/>
          <a:lstStyle/>
          <a:p>
            <a:pPr marL="0" indent="0">
              <a:buNone/>
            </a:pPr>
            <a:r>
              <a:rPr lang="en-US" dirty="0" smtClean="0"/>
              <a:t>. The streets</a:t>
            </a:r>
          </a:p>
          <a:p>
            <a:pPr marL="0" indent="0">
              <a:buNone/>
            </a:pPr>
            <a:r>
              <a:rPr lang="en-US" dirty="0" smtClean="0"/>
              <a:t>. Jane’s cottage</a:t>
            </a:r>
          </a:p>
          <a:p>
            <a:pPr marL="0" indent="0">
              <a:buNone/>
            </a:pPr>
            <a:r>
              <a:rPr lang="en-US" dirty="0" smtClean="0"/>
              <a:t>. John Dark’s place</a:t>
            </a:r>
            <a:endParaRPr lang="en-US" dirty="0"/>
          </a:p>
        </p:txBody>
      </p:sp>
    </p:spTree>
    <p:extLst>
      <p:ext uri="{BB962C8B-B14F-4D97-AF65-F5344CB8AC3E}">
        <p14:creationId xmlns:p14="http://schemas.microsoft.com/office/powerpoint/2010/main" val="2864432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 streets</a:t>
            </a:r>
            <a:endParaRPr lang="en-US" u="sng" dirty="0"/>
          </a:p>
        </p:txBody>
      </p:sp>
      <p:sp>
        <p:nvSpPr>
          <p:cNvPr id="3" name="Content Placeholder 2"/>
          <p:cNvSpPr>
            <a:spLocks noGrp="1"/>
          </p:cNvSpPr>
          <p:nvPr>
            <p:ph idx="1"/>
          </p:nvPr>
        </p:nvSpPr>
        <p:spPr/>
        <p:txBody>
          <a:bodyPr/>
          <a:lstStyle/>
          <a:p>
            <a:pPr marL="0" indent="0">
              <a:buNone/>
            </a:pPr>
            <a:r>
              <a:rPr lang="en-US" dirty="0" smtClean="0"/>
              <a:t> 	The streets are made of dirt. On some parts you can’t look left or right without seeing green luscious fields. On other parts there’s nothing but empty gray fields. Sometimes you see a cottage or two. I think the streets match </a:t>
            </a:r>
            <a:r>
              <a:rPr lang="en-US" dirty="0" err="1" smtClean="0"/>
              <a:t>Alyce</a:t>
            </a:r>
            <a:r>
              <a:rPr lang="en-US" dirty="0" smtClean="0"/>
              <a:t> perfectly because sometimes she was happy  like the green fields, and other times she was sad like the </a:t>
            </a:r>
            <a:r>
              <a:rPr lang="en-US" smtClean="0"/>
              <a:t>gray fields.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019800"/>
            <a:ext cx="9144000" cy="1676400"/>
          </a:xfrm>
          <a:prstGeom prst="rect">
            <a:avLst/>
          </a:prstGeom>
        </p:spPr>
      </p:pic>
    </p:spTree>
    <p:extLst>
      <p:ext uri="{BB962C8B-B14F-4D97-AF65-F5344CB8AC3E}">
        <p14:creationId xmlns:p14="http://schemas.microsoft.com/office/powerpoint/2010/main" val="2636946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904" y="0"/>
            <a:ext cx="8229600" cy="1417638"/>
          </a:xfrm>
        </p:spPr>
        <p:txBody>
          <a:bodyPr/>
          <a:lstStyle/>
          <a:p>
            <a:r>
              <a:rPr lang="en-US" u="sng" dirty="0" smtClean="0"/>
              <a:t>Jane’s cottage</a:t>
            </a:r>
            <a:endParaRPr lang="en-US" u="sng" dirty="0"/>
          </a:p>
        </p:txBody>
      </p:sp>
      <p:sp>
        <p:nvSpPr>
          <p:cNvPr id="3" name="Content Placeholder 2"/>
          <p:cNvSpPr>
            <a:spLocks noGrp="1"/>
          </p:cNvSpPr>
          <p:nvPr>
            <p:ph idx="1"/>
          </p:nvPr>
        </p:nvSpPr>
        <p:spPr/>
        <p:txBody>
          <a:bodyPr/>
          <a:lstStyle/>
          <a:p>
            <a:pPr marL="0" indent="0">
              <a:buNone/>
            </a:pPr>
            <a:r>
              <a:rPr lang="en-US" dirty="0" smtClean="0"/>
              <a:t>	</a:t>
            </a:r>
            <a:r>
              <a:rPr lang="en-US" sz="2400" dirty="0" smtClean="0"/>
              <a:t>Jane’s cottage is small but cozy. Most of the shelves are filled to the brim with glass jars covered in leather. The floor is made of dirt, so you have to throw water on it then stomp on it to solidify it. I think I would like to live in Jane’s cottage. I also think Jane’s cottage fits in perfectly with the story because without her cottage  the story just wouldn’t seem finished.</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2625" y="4114800"/>
            <a:ext cx="5238750" cy="2514600"/>
          </a:xfrm>
          <a:prstGeom prst="rect">
            <a:avLst/>
          </a:prstGeom>
        </p:spPr>
      </p:pic>
    </p:spTree>
    <p:extLst>
      <p:ext uri="{BB962C8B-B14F-4D97-AF65-F5344CB8AC3E}">
        <p14:creationId xmlns:p14="http://schemas.microsoft.com/office/powerpoint/2010/main" val="27355239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u="sng" dirty="0" smtClean="0"/>
              <a:t>John Dark’s Place</a:t>
            </a:r>
            <a:endParaRPr lang="en-US" u="sng" dirty="0"/>
          </a:p>
        </p:txBody>
      </p:sp>
      <p:sp>
        <p:nvSpPr>
          <p:cNvPr id="3" name="Content Placeholder 2"/>
          <p:cNvSpPr>
            <a:spLocks noGrp="1"/>
          </p:cNvSpPr>
          <p:nvPr>
            <p:ph idx="1"/>
          </p:nvPr>
        </p:nvSpPr>
        <p:spPr>
          <a:xfrm>
            <a:off x="381000" y="2294506"/>
            <a:ext cx="8229600" cy="4525963"/>
          </a:xfrm>
        </p:spPr>
        <p:txBody>
          <a:bodyPr/>
          <a:lstStyle/>
          <a:p>
            <a:pPr marL="0" indent="0">
              <a:buNone/>
            </a:pPr>
            <a:r>
              <a:rPr lang="en-US" dirty="0"/>
              <a:t>	</a:t>
            </a:r>
            <a:r>
              <a:rPr lang="en-US" sz="2400" dirty="0" smtClean="0"/>
              <a:t>John Dark’s place is a very important setting in the story. It is very important because that is were </a:t>
            </a:r>
            <a:r>
              <a:rPr lang="en-US" sz="2400" dirty="0" err="1" smtClean="0"/>
              <a:t>Alyce</a:t>
            </a:r>
            <a:r>
              <a:rPr lang="en-US" sz="2400" dirty="0"/>
              <a:t> </a:t>
            </a:r>
            <a:r>
              <a:rPr lang="en-US" sz="2400" dirty="0" smtClean="0"/>
              <a:t>finds her confidence. John Dark’s Place is an inn. The inn is really nothing more than a stone cottage with a room over the big kitchen. I think John Dark’s Place is the most important setting in the entire book because without it </a:t>
            </a:r>
            <a:r>
              <a:rPr lang="en-US" sz="2400" dirty="0" err="1" smtClean="0"/>
              <a:t>Alyce</a:t>
            </a:r>
            <a:r>
              <a:rPr lang="en-US" sz="2400" dirty="0" smtClean="0"/>
              <a:t> would never have found her confidence.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4800600"/>
            <a:ext cx="3200399" cy="1828799"/>
          </a:xfrm>
          <a:prstGeom prst="rect">
            <a:avLst/>
          </a:prstGeom>
        </p:spPr>
      </p:pic>
    </p:spTree>
    <p:extLst>
      <p:ext uri="{BB962C8B-B14F-4D97-AF65-F5344CB8AC3E}">
        <p14:creationId xmlns:p14="http://schemas.microsoft.com/office/powerpoint/2010/main" val="1368152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1744</TotalTime>
  <Words>75</Words>
  <Application>Microsoft Office PowerPoint</Application>
  <PresentationFormat>On-screen Show (4:3)</PresentationFormat>
  <Paragraphs>40</Paragraphs>
  <Slides>14</Slides>
  <Notes>2</Notes>
  <HiddenSlides>0</HiddenSlides>
  <MMClips>4</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Amazone BT</vt:lpstr>
      <vt:lpstr>Arial</vt:lpstr>
      <vt:lpstr>Blackadder ITC</vt:lpstr>
      <vt:lpstr>Calibri</vt:lpstr>
      <vt:lpstr>Office Theme</vt:lpstr>
      <vt:lpstr>The Midwife’s Apprentice Newbery book report   </vt:lpstr>
      <vt:lpstr>These are the main characters</vt:lpstr>
      <vt:lpstr>Brat/Beetle/Alyce</vt:lpstr>
      <vt:lpstr>Jane the Midwife</vt:lpstr>
      <vt:lpstr>Purr</vt:lpstr>
      <vt:lpstr>The settings</vt:lpstr>
      <vt:lpstr>The streets</vt:lpstr>
      <vt:lpstr>Jane’s cottage</vt:lpstr>
      <vt:lpstr>John Dark’s Place</vt:lpstr>
      <vt:lpstr>How Unity and Disunity took place in this book </vt:lpstr>
      <vt:lpstr>Summery In the beginning…</vt:lpstr>
      <vt:lpstr>Summary As the story began to unfold…</vt:lpstr>
      <vt:lpstr>Summary In the end…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Midwife’s Apprentice</dc:title>
  <dc:creator>Jim Hurley</dc:creator>
  <cp:lastModifiedBy>Pouliot, Mary A/Austin</cp:lastModifiedBy>
  <cp:revision>51</cp:revision>
  <dcterms:created xsi:type="dcterms:W3CDTF">2015-11-14T13:53:49Z</dcterms:created>
  <dcterms:modified xsi:type="dcterms:W3CDTF">2015-12-01T20:13:07Z</dcterms:modified>
</cp:coreProperties>
</file>